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092A"/>
    <a:srgbClr val="585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77"/>
  </p:normalViewPr>
  <p:slideViewPr>
    <p:cSldViewPr snapToGrid="0">
      <p:cViewPr varScale="1">
        <p:scale>
          <a:sx n="164" d="100"/>
          <a:sy n="164" d="100"/>
        </p:scale>
        <p:origin x="5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AF366-4F2F-F94D-A876-F69B103C07B5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AC641-894C-FE4F-B6B3-16678E25D5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486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3B34D7-52A7-B9E9-03B4-3020A52FB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52893B5-E195-3886-49B3-76723B8F5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D50086A-C924-A0E9-8608-9DC0EBA8E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93CF04-72CA-8F1D-EB73-024D817A0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E4E5EC-64CE-7208-27FE-F7ADDB3E9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1712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B477E9-0243-9E02-22B1-5EE10F01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9FE839-FD49-C518-0C5F-9B4DCA9DB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6DA60A6-DC3C-12CC-F2D6-FB28F028B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E89128-23C6-0A7F-0BEB-583C7C14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336B62-7D52-B80C-3A6C-6A3CD68A7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1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6C9F87-1039-17D9-240F-C5ABACB8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1B419AC-C660-3CB0-B429-41B271ED1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8754B5-96AC-E43B-0A45-952FC179D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78C273-8C30-E5F0-0215-8308F27CF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6E85DB-FFEB-AC88-E7D5-42E94C2C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3319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AEFFB-C746-E094-0FCF-5A4AB5452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56ADF3-10F6-E504-EF10-E4F30E3E9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D9E11F0-6479-019E-8DD8-A20513801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2E8F6FC-804E-5C49-730E-349DE10A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DF027B7-57A3-4C70-0FF0-3169D167F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482C4D1-69C7-BB57-BDE3-F90FD4CD6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9869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0D6CBE-99E6-8456-2C65-9B21F0633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58BC2D1-58D1-493F-87C2-6D51228E3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118DA9-F7A6-2250-EE8E-EF3A70F99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BCADCE9-0424-FB46-E5A2-582DCDBA9E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60A98B5-39F2-26D5-43D4-1BD47779B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911B821-3CBF-EC6B-926C-B71F1A7CA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410E269-6B08-D669-CF6C-A93A81D78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EBACB05-26F5-B440-2AA3-60495DDAD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218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D10309-DA5A-AA7A-91DE-04430A12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805F15E-D28C-362B-E9B7-41392484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698D235-0C43-4BA6-DD02-721CD6D94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E4E894C-178F-43F1-1B2F-E53E88D57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50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B88EEEB-9AA1-E15A-D907-B7710DF07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F599941-8055-D2B3-C67A-795AB7D5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3254552-2C93-30A2-50E5-0C85283A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892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63E372-71AF-A5A2-313C-877F55C06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C06AE1-23EE-23DF-977B-DDD45884B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8007C2A-8695-00D9-C2A0-7BF1338A6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95D4B38-97B6-925C-6116-764E3BE6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FDC54D2-394A-0664-E72D-548F1E52C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407D305-C29E-DE24-4C87-F9DE5F757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812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7A280C-47FB-00F0-434D-4A9D389F4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DF70849-7789-D402-2530-78D69019A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C024946-7150-F871-6F32-B37E35039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C107256-FCF5-43C7-80BC-FA5BDBAF1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573A8D-F9A0-7B05-3F72-52C553513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F61BE5-79C2-8901-C8FC-6A76D07A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9910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04825B-0498-2E06-2F06-2EDF86D3A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C0DF370-6CED-7259-C5C4-16230288B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C2F751-AB56-8E9B-92D1-A457603BA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B3630C-BF91-6224-8C00-25FB08585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251C31-D890-A01E-B2EB-D578236E7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2807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258D84D-CD4E-1036-2671-E99C7FB791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A9ECA73-7EDB-2B4B-6465-4DB654844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97841E7-618B-421C-4AE9-07A825B7F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FD3223-C7F5-E7AE-E75F-9E1909EB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A2C2F0-1349-977B-1609-2E9943EDF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914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E9D5092-9CFE-1785-7CE1-014DAD74D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99BAB2B-8372-E0BE-6C83-17599DE5A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301D30-E8A6-A3E7-EE22-5D3411837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25A9CA-172A-824A-837D-5E7DA172CDCB}" type="datetimeFigureOut">
              <a:rPr lang="it-IT" smtClean="0"/>
              <a:t>07/04/26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195B508-93B8-D8F2-BAED-F77AE6773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11EDBA-2AE1-A226-8F2F-BCF14C0B4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BA2D-2188-2048-856F-AF62B7F07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2118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13E1CA58-3221-7BE7-91BD-79A469480D22}"/>
              </a:ext>
            </a:extLst>
          </p:cNvPr>
          <p:cNvSpPr/>
          <p:nvPr/>
        </p:nvSpPr>
        <p:spPr>
          <a:xfrm>
            <a:off x="427285" y="4066694"/>
            <a:ext cx="10476000" cy="144000"/>
          </a:xfrm>
          <a:prstGeom prst="rect">
            <a:avLst/>
          </a:prstGeom>
          <a:solidFill>
            <a:srgbClr val="EA092A"/>
          </a:solidFill>
          <a:ln>
            <a:solidFill>
              <a:srgbClr val="EA09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n>
                <a:solidFill>
                  <a:srgbClr val="54565A"/>
                </a:solidFill>
              </a:ln>
              <a:solidFill>
                <a:srgbClr val="54565A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B4FAC7B-77AB-EF66-7AAF-E2A3D4525369}"/>
              </a:ext>
            </a:extLst>
          </p:cNvPr>
          <p:cNvSpPr txBox="1"/>
          <p:nvPr/>
        </p:nvSpPr>
        <p:spPr>
          <a:xfrm>
            <a:off x="427285" y="4386482"/>
            <a:ext cx="10476000" cy="430887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it-IT" sz="2200" b="0" i="1" dirty="0">
                <a:solidFill>
                  <a:srgbClr val="58575A"/>
                </a:solidFill>
                <a:latin typeface="Nunito" pitchFamily="2" charset="77"/>
              </a:rPr>
              <a:t>A. Biglia </a:t>
            </a:r>
            <a:r>
              <a:rPr lang="it-IT" sz="2200" b="0" i="1" baseline="30000" dirty="0">
                <a:solidFill>
                  <a:srgbClr val="58575A"/>
                </a:solidFill>
                <a:latin typeface="Nunito" pitchFamily="2" charset="77"/>
              </a:rPr>
              <a:t>1</a:t>
            </a:r>
            <a:r>
              <a:rPr lang="it-IT" sz="2200" b="0" i="1" dirty="0">
                <a:solidFill>
                  <a:srgbClr val="58575A"/>
                </a:solidFill>
                <a:latin typeface="Nunito" pitchFamily="2" charset="77"/>
              </a:rPr>
              <a:t>, M. </a:t>
            </a:r>
            <a:r>
              <a:rPr lang="it-IT" sz="2200" b="0" i="1" dirty="0" err="1">
                <a:solidFill>
                  <a:srgbClr val="58575A"/>
                </a:solidFill>
                <a:latin typeface="Nunito" pitchFamily="2" charset="77"/>
              </a:rPr>
              <a:t>Caser</a:t>
            </a:r>
            <a:r>
              <a:rPr lang="it-IT" sz="2200" b="0" i="1" dirty="0">
                <a:solidFill>
                  <a:srgbClr val="58575A"/>
                </a:solidFill>
                <a:latin typeface="Nunito" pitchFamily="2" charset="77"/>
              </a:rPr>
              <a:t> </a:t>
            </a:r>
            <a:r>
              <a:rPr lang="it-IT" sz="2200" b="0" i="1" baseline="30000" dirty="0">
                <a:solidFill>
                  <a:srgbClr val="58575A"/>
                </a:solidFill>
                <a:latin typeface="Nunito" pitchFamily="2" charset="77"/>
              </a:rPr>
              <a:t>2,</a:t>
            </a:r>
            <a:r>
              <a:rPr lang="it-IT" sz="2200" b="0" i="1" baseline="0" dirty="0">
                <a:solidFill>
                  <a:srgbClr val="58575A"/>
                </a:solidFill>
                <a:latin typeface="Nunito" pitchFamily="2" charset="77"/>
              </a:rPr>
              <a:t>*</a:t>
            </a:r>
            <a:r>
              <a:rPr lang="it-IT" sz="2200" b="0" i="1" dirty="0">
                <a:solidFill>
                  <a:srgbClr val="58575A"/>
                </a:solidFill>
                <a:latin typeface="Nunito" pitchFamily="2" charset="77"/>
              </a:rPr>
              <a:t>, </a:t>
            </a:r>
            <a:r>
              <a:rPr lang="it-IT" sz="2200" b="1" i="1" dirty="0" err="1">
                <a:solidFill>
                  <a:srgbClr val="58575A"/>
                </a:solidFill>
                <a:latin typeface="Nunito" pitchFamily="2" charset="77"/>
              </a:rPr>
              <a:t>F</a:t>
            </a:r>
            <a:r>
              <a:rPr lang="it-IT" sz="2200" b="1" i="1" dirty="0">
                <a:solidFill>
                  <a:srgbClr val="58575A"/>
                </a:solidFill>
                <a:latin typeface="Nunito" pitchFamily="2" charset="77"/>
              </a:rPr>
              <a:t>. Ferrero </a:t>
            </a:r>
            <a:r>
              <a:rPr lang="it-IT" sz="2200" b="0" i="1" baseline="30000" dirty="0">
                <a:solidFill>
                  <a:srgbClr val="58575A"/>
                </a:solidFill>
                <a:latin typeface="Nunito" pitchFamily="2" charset="77"/>
              </a:rPr>
              <a:t>2</a:t>
            </a:r>
            <a:r>
              <a:rPr lang="it-IT" sz="2200" b="0" dirty="0">
                <a:solidFill>
                  <a:srgbClr val="58575A"/>
                </a:solidFill>
                <a:latin typeface="Nunito" pitchFamily="2" charset="77"/>
              </a:rPr>
              <a:t> </a:t>
            </a:r>
            <a:r>
              <a:rPr lang="it-IT" sz="2200" dirty="0">
                <a:solidFill>
                  <a:srgbClr val="58575A"/>
                </a:solidFill>
                <a:latin typeface="Nunito" pitchFamily="2" charset="77"/>
              </a:rPr>
              <a:t>(The </a:t>
            </a:r>
            <a:r>
              <a:rPr lang="it-IT" sz="2200" dirty="0" err="1">
                <a:solidFill>
                  <a:srgbClr val="58575A"/>
                </a:solidFill>
                <a:latin typeface="Nunito" pitchFamily="2" charset="77"/>
              </a:rPr>
              <a:t>presenter's</a:t>
            </a:r>
            <a:r>
              <a:rPr lang="it-IT" sz="2200" dirty="0">
                <a:solidFill>
                  <a:srgbClr val="58575A"/>
                </a:solidFill>
                <a:latin typeface="Nunito" pitchFamily="2" charset="77"/>
              </a:rPr>
              <a:t> name must be </a:t>
            </a:r>
            <a:r>
              <a:rPr lang="it-IT" sz="2200" dirty="0" err="1">
                <a:solidFill>
                  <a:srgbClr val="58575A"/>
                </a:solidFill>
                <a:latin typeface="Nunito" pitchFamily="2" charset="77"/>
              </a:rPr>
              <a:t>italic</a:t>
            </a:r>
            <a:r>
              <a:rPr lang="it-IT" sz="2200" dirty="0">
                <a:solidFill>
                  <a:srgbClr val="58575A"/>
                </a:solidFill>
                <a:latin typeface="Nunito" pitchFamily="2" charset="77"/>
              </a:rPr>
              <a:t> and </a:t>
            </a:r>
            <a:r>
              <a:rPr lang="it-IT" sz="2200" dirty="0" err="1">
                <a:solidFill>
                  <a:srgbClr val="58575A"/>
                </a:solidFill>
                <a:latin typeface="Nunito" pitchFamily="2" charset="77"/>
              </a:rPr>
              <a:t>bold</a:t>
            </a:r>
            <a:r>
              <a:rPr lang="it-IT" sz="2200" dirty="0">
                <a:solidFill>
                  <a:srgbClr val="58575A"/>
                </a:solidFill>
                <a:latin typeface="Nunito" pitchFamily="2" charset="77"/>
              </a:rPr>
              <a:t>)</a:t>
            </a:r>
            <a:endParaRPr lang="it-IT" sz="2200" i="1" baseline="30000" dirty="0">
              <a:solidFill>
                <a:srgbClr val="58575A"/>
              </a:solidFill>
              <a:latin typeface="Nunito" pitchFamily="2" charset="77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6CDC31E-C1ED-BE2C-48A8-79661BD840CF}"/>
              </a:ext>
            </a:extLst>
          </p:cNvPr>
          <p:cNvSpPr txBox="1"/>
          <p:nvPr/>
        </p:nvSpPr>
        <p:spPr>
          <a:xfrm>
            <a:off x="427285" y="2782910"/>
            <a:ext cx="10476000" cy="1107996"/>
          </a:xfrm>
          <a:prstGeom prst="rect">
            <a:avLst/>
          </a:prstGeom>
          <a:noFill/>
        </p:spPr>
        <p:txBody>
          <a:bodyPr wrap="square" lIns="90000" rtlCol="0" anchor="b" anchorCtr="0">
            <a:spAutoFit/>
          </a:bodyPr>
          <a:lstStyle/>
          <a:p>
            <a:r>
              <a:rPr lang="it-IT" sz="3600" b="1" i="0" dirty="0">
                <a:solidFill>
                  <a:srgbClr val="58575A"/>
                </a:solidFill>
                <a:latin typeface="Montserrat" pitchFamily="2" charset="77"/>
              </a:rPr>
              <a:t>Title of the work </a:t>
            </a:r>
          </a:p>
          <a:p>
            <a:r>
              <a:rPr lang="it-IT" sz="3000" i="0" dirty="0">
                <a:solidFill>
                  <a:srgbClr val="58575A"/>
                </a:solidFill>
                <a:latin typeface="Montserrat" pitchFamily="2" charset="77"/>
              </a:rPr>
              <a:t>Time – </a:t>
            </a:r>
            <a:r>
              <a:rPr lang="it-IT" sz="3000" i="0" dirty="0" err="1">
                <a:solidFill>
                  <a:srgbClr val="58575A"/>
                </a:solidFill>
                <a:latin typeface="Montserrat" pitchFamily="2" charset="77"/>
              </a:rPr>
              <a:t>Oral</a:t>
            </a:r>
            <a:r>
              <a:rPr lang="it-IT" sz="3000" i="0" dirty="0">
                <a:solidFill>
                  <a:srgbClr val="58575A"/>
                </a:solidFill>
                <a:latin typeface="Montserrat" pitchFamily="2" charset="77"/>
              </a:rPr>
              <a:t>: 8+2 min or Short </a:t>
            </a:r>
            <a:r>
              <a:rPr lang="it-IT" sz="3000" i="0" dirty="0" err="1">
                <a:solidFill>
                  <a:srgbClr val="58575A"/>
                </a:solidFill>
                <a:latin typeface="Montserrat" pitchFamily="2" charset="77"/>
              </a:rPr>
              <a:t>presentation</a:t>
            </a:r>
            <a:r>
              <a:rPr lang="it-IT" sz="3000" i="0" dirty="0">
                <a:solidFill>
                  <a:srgbClr val="58575A"/>
                </a:solidFill>
                <a:latin typeface="Montserrat" pitchFamily="2" charset="77"/>
              </a:rPr>
              <a:t>: 3 min</a:t>
            </a:r>
            <a:r>
              <a:rPr lang="it-IT" sz="2800" b="1" i="0" dirty="0">
                <a:solidFill>
                  <a:srgbClr val="58575A"/>
                </a:solidFill>
                <a:latin typeface="Montserrat" pitchFamily="2" charset="77"/>
              </a:rPr>
              <a:t>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2709B95-C93B-98D2-2FF5-83F95037A205}"/>
              </a:ext>
            </a:extLst>
          </p:cNvPr>
          <p:cNvSpPr txBox="1"/>
          <p:nvPr/>
        </p:nvSpPr>
        <p:spPr>
          <a:xfrm>
            <a:off x="427285" y="5339838"/>
            <a:ext cx="1047600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9700" indent="-139700" algn="l">
              <a:spcAft>
                <a:spcPts val="600"/>
              </a:spcAft>
              <a:tabLst/>
            </a:pPr>
            <a:r>
              <a:rPr lang="it-IT" sz="1700" b="0" i="0" baseline="30000" dirty="0">
                <a:solidFill>
                  <a:srgbClr val="58575A"/>
                </a:solidFill>
                <a:latin typeface="Nunito" pitchFamily="2" charset="77"/>
              </a:rPr>
              <a:t>1</a:t>
            </a:r>
            <a:r>
              <a:rPr lang="it-IT" sz="1700" b="0" i="0" baseline="0" dirty="0">
                <a:solidFill>
                  <a:srgbClr val="58575A"/>
                </a:solidFill>
                <a:latin typeface="Nunito" pitchFamily="2" charset="77"/>
              </a:rPr>
              <a:t> Department</a:t>
            </a:r>
            <a:r>
              <a:rPr lang="it-IT" sz="1700" b="0" i="0" dirty="0">
                <a:solidFill>
                  <a:srgbClr val="58575A"/>
                </a:solidFill>
                <a:latin typeface="Nunito" pitchFamily="2" charset="77"/>
              </a:rPr>
              <a:t> of Agricultural, </a:t>
            </a:r>
            <a:r>
              <a:rPr lang="it-IT" sz="1700" b="0" i="0" dirty="0" err="1">
                <a:solidFill>
                  <a:srgbClr val="58575A"/>
                </a:solidFill>
                <a:latin typeface="Nunito" pitchFamily="2" charset="77"/>
              </a:rPr>
              <a:t>Forest</a:t>
            </a:r>
            <a:r>
              <a:rPr lang="it-IT" sz="1700" b="0" i="0" dirty="0">
                <a:solidFill>
                  <a:srgbClr val="58575A"/>
                </a:solidFill>
                <a:latin typeface="Nunito" pitchFamily="2" charset="77"/>
              </a:rPr>
              <a:t> and Food Sciences (DiSAFA) – University of Turin</a:t>
            </a:r>
          </a:p>
          <a:p>
            <a:pPr marL="139700" indent="-139700" algn="l">
              <a:spcBef>
                <a:spcPts val="0"/>
              </a:spcBef>
              <a:spcAft>
                <a:spcPts val="600"/>
              </a:spcAft>
              <a:tabLst/>
            </a:pPr>
            <a:r>
              <a:rPr lang="it-IT" sz="1700" b="0" i="0" baseline="30000" dirty="0">
                <a:solidFill>
                  <a:srgbClr val="58575A"/>
                </a:solidFill>
                <a:latin typeface="Nunito" pitchFamily="2" charset="77"/>
              </a:rPr>
              <a:t>2</a:t>
            </a:r>
            <a:r>
              <a:rPr lang="it-IT" sz="1700" b="0" i="0" dirty="0">
                <a:solidFill>
                  <a:srgbClr val="58575A"/>
                </a:solidFill>
                <a:latin typeface="Nunito" pitchFamily="2" charset="77"/>
              </a:rPr>
              <a:t> Department of </a:t>
            </a:r>
            <a:r>
              <a:rPr lang="it-IT" sz="1700" b="0" i="0" dirty="0" err="1">
                <a:solidFill>
                  <a:srgbClr val="58575A"/>
                </a:solidFill>
                <a:latin typeface="Nunito" pitchFamily="2" charset="77"/>
              </a:rPr>
              <a:t>Molecular</a:t>
            </a:r>
            <a:r>
              <a:rPr lang="it-IT" sz="1700" b="0" i="0" dirty="0">
                <a:solidFill>
                  <a:srgbClr val="58575A"/>
                </a:solidFill>
                <a:latin typeface="Nunito" pitchFamily="2" charset="77"/>
              </a:rPr>
              <a:t> </a:t>
            </a:r>
            <a:r>
              <a:rPr lang="it-IT" sz="1700" b="0" i="0" dirty="0" err="1">
                <a:solidFill>
                  <a:srgbClr val="58575A"/>
                </a:solidFill>
                <a:latin typeface="Nunito" pitchFamily="2" charset="77"/>
              </a:rPr>
              <a:t>Biotechnology</a:t>
            </a:r>
            <a:r>
              <a:rPr lang="it-IT" sz="1700" b="0" i="0" dirty="0">
                <a:solidFill>
                  <a:srgbClr val="58575A"/>
                </a:solidFill>
                <a:latin typeface="Nunito" pitchFamily="2" charset="77"/>
              </a:rPr>
              <a:t> and Health Sciences (DBMSS) – University of Turin</a:t>
            </a:r>
          </a:p>
          <a:p>
            <a:pPr marL="139700" indent="-139700" algn="l">
              <a:spcBef>
                <a:spcPts val="1200"/>
              </a:spcBef>
              <a:tabLst/>
            </a:pPr>
            <a:r>
              <a:rPr lang="it-IT" sz="1700" b="0" i="0" dirty="0">
                <a:solidFill>
                  <a:srgbClr val="58575A"/>
                </a:solidFill>
                <a:latin typeface="Nunito" pitchFamily="2" charset="77"/>
              </a:rPr>
              <a:t>* </a:t>
            </a:r>
            <a:r>
              <a:rPr lang="it-IT" sz="1700" b="0" i="1" dirty="0">
                <a:solidFill>
                  <a:srgbClr val="58575A"/>
                </a:solidFill>
                <a:latin typeface="Nunito" pitchFamily="2" charset="77"/>
              </a:rPr>
              <a:t>Corresponding author: matteo.caser@unito.it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FD80256-2C62-E202-0B9B-5DAE1DAF8EE3}"/>
              </a:ext>
            </a:extLst>
          </p:cNvPr>
          <p:cNvSpPr txBox="1"/>
          <p:nvPr/>
        </p:nvSpPr>
        <p:spPr>
          <a:xfrm>
            <a:off x="0" y="1093055"/>
            <a:ext cx="12192000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it-IT" sz="1900" b="1" i="0" dirty="0">
                <a:solidFill>
                  <a:srgbClr val="58575A"/>
                </a:solidFill>
                <a:latin typeface="Montserrat" pitchFamily="2" charset="77"/>
              </a:rPr>
              <a:t>VII Convegno AISSA#under40</a:t>
            </a:r>
          </a:p>
          <a:p>
            <a:pPr algn="ctr">
              <a:spcAft>
                <a:spcPts val="600"/>
              </a:spcAft>
            </a:pPr>
            <a:r>
              <a:rPr lang="it-IT" sz="1500" b="0" i="0" dirty="0">
                <a:solidFill>
                  <a:srgbClr val="58575A"/>
                </a:solidFill>
                <a:latin typeface="Montserrat" pitchFamily="2" charset="77"/>
              </a:rPr>
              <a:t>Torino, 8-9 Luglio 2026</a:t>
            </a:r>
          </a:p>
          <a:p>
            <a:pPr algn="ctr">
              <a:spcAft>
                <a:spcPts val="100"/>
              </a:spcAft>
            </a:pPr>
            <a:r>
              <a:rPr lang="it-IT" sz="1500" b="0" i="1" dirty="0">
                <a:solidFill>
                  <a:srgbClr val="58575A"/>
                </a:solidFill>
                <a:latin typeface="Montserrat" pitchFamily="2" charset="77"/>
              </a:rPr>
              <a:t>Presente e futuro delle scienze agrarie, forestali e alimentari: </a:t>
            </a:r>
          </a:p>
          <a:p>
            <a:pPr algn="ctr"/>
            <a:r>
              <a:rPr lang="it-IT" sz="1500" b="0" i="1" dirty="0">
                <a:solidFill>
                  <a:srgbClr val="58575A"/>
                </a:solidFill>
                <a:latin typeface="Montserrat" pitchFamily="2" charset="77"/>
              </a:rPr>
              <a:t>sfide e prospettive per le nuove generazioni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5D2B3E58-F5A7-8FB3-0684-727218C33E21}"/>
              </a:ext>
            </a:extLst>
          </p:cNvPr>
          <p:cNvGrpSpPr>
            <a:grpSpLocks noChangeAspect="1"/>
          </p:cNvGrpSpPr>
          <p:nvPr/>
        </p:nvGrpSpPr>
        <p:grpSpPr>
          <a:xfrm>
            <a:off x="3303916" y="142228"/>
            <a:ext cx="5584168" cy="864000"/>
            <a:chOff x="2237619" y="152261"/>
            <a:chExt cx="5816841" cy="900000"/>
          </a:xfrm>
        </p:grpSpPr>
        <p:pic>
          <p:nvPicPr>
            <p:cNvPr id="10" name="Immagine 9" descr="Immagine che contiene testo, biglietto da visita, schermata, Carattere&#10;&#10;Il contenuto generato dall'IA potrebbe non essere corretto.">
              <a:extLst>
                <a:ext uri="{FF2B5EF4-FFF2-40B4-BE49-F238E27FC236}">
                  <a16:creationId xmlns:a16="http://schemas.microsoft.com/office/drawing/2014/main" id="{C92FCE54-52A2-0C80-C69B-26F9AEAE76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6" t="17463" r="3805" b="15509"/>
            <a:stretch>
              <a:fillRect/>
            </a:stretch>
          </p:blipFill>
          <p:spPr>
            <a:xfrm>
              <a:off x="2237619" y="152261"/>
              <a:ext cx="4012105" cy="90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DFA30144-1383-285A-DC27-486D8A69FC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2672" t="25965" r="1699" b="20991"/>
            <a:stretch>
              <a:fillRect/>
            </a:stretch>
          </p:blipFill>
          <p:spPr>
            <a:xfrm>
              <a:off x="6493107" y="152261"/>
              <a:ext cx="1561353" cy="612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34246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C819B-30E2-E1C1-EB1E-4F9F3C9EB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3AB3BAEE-0993-ECDB-8621-4C302DD571C9}"/>
              </a:ext>
            </a:extLst>
          </p:cNvPr>
          <p:cNvSpPr/>
          <p:nvPr/>
        </p:nvSpPr>
        <p:spPr>
          <a:xfrm>
            <a:off x="0" y="0"/>
            <a:ext cx="1079993" cy="6858000"/>
          </a:xfrm>
          <a:prstGeom prst="rect">
            <a:avLst/>
          </a:prstGeom>
          <a:solidFill>
            <a:srgbClr val="F3F2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5445B84D-D4DA-03AB-2AFE-105533CE7E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6358" y="47625"/>
            <a:ext cx="720000" cy="108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8D7DD47-C4A1-A0CB-412F-5A4CA4D0B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3" y="1070226"/>
            <a:ext cx="913746" cy="64570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BF6E506-37DD-4F65-D4E5-BB7B2A9C7E6C}"/>
              </a:ext>
            </a:extLst>
          </p:cNvPr>
          <p:cNvSpPr txBox="1"/>
          <p:nvPr/>
        </p:nvSpPr>
        <p:spPr>
          <a:xfrm>
            <a:off x="1072716" y="1131151"/>
            <a:ext cx="11112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0" i="0" dirty="0">
                <a:solidFill>
                  <a:srgbClr val="58575A"/>
                </a:solidFill>
                <a:latin typeface="Nunito" pitchFamily="2" charset="77"/>
              </a:rPr>
              <a:t>Text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DB9EB46-2A69-F6E6-C908-0BCE97A67DB8}"/>
              </a:ext>
            </a:extLst>
          </p:cNvPr>
          <p:cNvSpPr/>
          <p:nvPr/>
        </p:nvSpPr>
        <p:spPr>
          <a:xfrm>
            <a:off x="1451646" y="816237"/>
            <a:ext cx="9648000" cy="72000"/>
          </a:xfrm>
          <a:prstGeom prst="rect">
            <a:avLst/>
          </a:prstGeom>
          <a:solidFill>
            <a:srgbClr val="58575A"/>
          </a:solidFill>
          <a:ln>
            <a:solidFill>
              <a:srgbClr val="585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n>
                <a:solidFill>
                  <a:srgbClr val="54565A"/>
                </a:solidFill>
              </a:ln>
              <a:noFill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C4129CB-49D7-0598-A040-6C3273DFF46C}"/>
              </a:ext>
            </a:extLst>
          </p:cNvPr>
          <p:cNvSpPr txBox="1"/>
          <p:nvPr/>
        </p:nvSpPr>
        <p:spPr>
          <a:xfrm>
            <a:off x="1451646" y="83195"/>
            <a:ext cx="9663768" cy="646331"/>
          </a:xfrm>
          <a:prstGeom prst="rect">
            <a:avLst/>
          </a:prstGeom>
          <a:noFill/>
        </p:spPr>
        <p:txBody>
          <a:bodyPr wrap="square" lIns="90000" rtlCol="0" anchor="b" anchorCtr="0">
            <a:spAutoFit/>
          </a:bodyPr>
          <a:lstStyle/>
          <a:p>
            <a:r>
              <a:rPr lang="it-IT" sz="3600" b="1" i="0" dirty="0">
                <a:solidFill>
                  <a:srgbClr val="58575A"/>
                </a:solidFill>
                <a:latin typeface="Montserrat" pitchFamily="2" charset="77"/>
              </a:rPr>
              <a:t>Title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4180A8E8-7300-7348-F57E-B231B6C1ED99}"/>
              </a:ext>
            </a:extLst>
          </p:cNvPr>
          <p:cNvSpPr txBox="1">
            <a:spLocks/>
          </p:cNvSpPr>
          <p:nvPr/>
        </p:nvSpPr>
        <p:spPr>
          <a:xfrm>
            <a:off x="11115413" y="6548636"/>
            <a:ext cx="1076585" cy="3015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0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A8C37D-BC29-4A6F-BF38-611A266CCB84}" type="slidenum">
              <a:rPr lang="it-IT" smtClean="0"/>
              <a:pPr algn="ctr"/>
              <a:t>2</a:t>
            </a:fld>
            <a:endParaRPr lang="it-IT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916C67B-A3D8-04B4-37AA-8A7725D8DE87}"/>
              </a:ext>
            </a:extLst>
          </p:cNvPr>
          <p:cNvSpPr txBox="1"/>
          <p:nvPr/>
        </p:nvSpPr>
        <p:spPr>
          <a:xfrm>
            <a:off x="1451647" y="6584793"/>
            <a:ext cx="96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58575A"/>
                </a:solidFill>
                <a:latin typeface="Montserrat" pitchFamily="2" charset="77"/>
              </a:rPr>
              <a:t>Title of the work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486EE04-C4FB-4840-016B-F144C076D9DC}"/>
              </a:ext>
            </a:extLst>
          </p:cNvPr>
          <p:cNvSpPr/>
          <p:nvPr/>
        </p:nvSpPr>
        <p:spPr>
          <a:xfrm>
            <a:off x="1451646" y="6512636"/>
            <a:ext cx="9648000" cy="36000"/>
          </a:xfrm>
          <a:prstGeom prst="rect">
            <a:avLst/>
          </a:prstGeom>
          <a:solidFill>
            <a:srgbClr val="58575A"/>
          </a:solidFill>
          <a:ln>
            <a:solidFill>
              <a:srgbClr val="585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n>
                <a:solidFill>
                  <a:srgbClr val="54565A"/>
                </a:solidFill>
              </a:ln>
              <a:noFill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35BD2D1-482C-FBB5-FD22-481F68884FAC}"/>
              </a:ext>
            </a:extLst>
          </p:cNvPr>
          <p:cNvSpPr txBox="1"/>
          <p:nvPr/>
        </p:nvSpPr>
        <p:spPr>
          <a:xfrm>
            <a:off x="74433" y="2032859"/>
            <a:ext cx="913746" cy="436273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b="1" u="sng" dirty="0">
                <a:latin typeface="Nunito" pitchFamily="2" charset="77"/>
              </a:rPr>
              <a:t>Spazio</a:t>
            </a:r>
          </a:p>
          <a:p>
            <a:pPr algn="ctr">
              <a:lnSpc>
                <a:spcPct val="150000"/>
              </a:lnSpc>
            </a:pPr>
            <a:r>
              <a:rPr lang="it-IT" b="1" u="sng" dirty="0">
                <a:latin typeface="Nunito" pitchFamily="2" charset="77"/>
              </a:rPr>
              <a:t>Loghi</a:t>
            </a:r>
          </a:p>
          <a:p>
            <a:pPr algn="ctr"/>
            <a:endParaRPr lang="it-IT" b="1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it-IT" sz="1200" b="1" u="sng" dirty="0">
                <a:latin typeface="Nunito" pitchFamily="2" charset="77"/>
              </a:rPr>
              <a:t>Rispettare</a:t>
            </a:r>
            <a:r>
              <a:rPr lang="it-IT" b="1" u="sng" dirty="0">
                <a:latin typeface="Nunito" pitchFamily="2" charset="77"/>
              </a:rPr>
              <a:t> </a:t>
            </a:r>
            <a:r>
              <a:rPr lang="it-IT" sz="1200" b="1" u="sng" dirty="0">
                <a:latin typeface="Nunito" pitchFamily="2" charset="77"/>
              </a:rPr>
              <a:t>larghezza </a:t>
            </a:r>
          </a:p>
          <a:p>
            <a:pPr algn="ctr">
              <a:lnSpc>
                <a:spcPct val="150000"/>
              </a:lnSpc>
            </a:pPr>
            <a:r>
              <a:rPr lang="it-IT" sz="1200" b="1" u="sng" dirty="0">
                <a:latin typeface="Nunito" pitchFamily="2" charset="77"/>
              </a:rPr>
              <a:t>loghi</a:t>
            </a:r>
          </a:p>
          <a:p>
            <a:pPr algn="ctr">
              <a:lnSpc>
                <a:spcPct val="150000"/>
              </a:lnSpc>
            </a:pPr>
            <a:r>
              <a:rPr lang="it-IT" sz="1200" b="1" u="sng" dirty="0">
                <a:latin typeface="Nunito" pitchFamily="2" charset="77"/>
              </a:rPr>
              <a:t>UniTO</a:t>
            </a:r>
          </a:p>
          <a:p>
            <a:pPr algn="ctr">
              <a:lnSpc>
                <a:spcPct val="150000"/>
              </a:lnSpc>
            </a:pPr>
            <a:r>
              <a:rPr lang="it-IT" sz="1200" b="1" u="sng" dirty="0">
                <a:latin typeface="Nunito" pitchFamily="2" charset="77"/>
              </a:rPr>
              <a:t>AISSA</a:t>
            </a: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38989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E090-8390-AFE0-D644-4B1E39897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D5F32461-87CE-5730-17B0-4EC61504954B}"/>
              </a:ext>
            </a:extLst>
          </p:cNvPr>
          <p:cNvSpPr/>
          <p:nvPr/>
        </p:nvSpPr>
        <p:spPr>
          <a:xfrm>
            <a:off x="0" y="0"/>
            <a:ext cx="1079993" cy="6858000"/>
          </a:xfrm>
          <a:prstGeom prst="rect">
            <a:avLst/>
          </a:prstGeom>
          <a:solidFill>
            <a:srgbClr val="F3F2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EF18B7C2-CF81-9EE2-C872-9BDEDF5794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6358" y="47625"/>
            <a:ext cx="720000" cy="108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18E779F-073F-1B51-3071-CABA26B4A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3" y="1070226"/>
            <a:ext cx="913746" cy="64570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E77BFED-E272-ADA0-89FE-4E53FDF6D425}"/>
              </a:ext>
            </a:extLst>
          </p:cNvPr>
          <p:cNvSpPr txBox="1"/>
          <p:nvPr/>
        </p:nvSpPr>
        <p:spPr>
          <a:xfrm>
            <a:off x="1072716" y="1131151"/>
            <a:ext cx="11112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0" i="0" dirty="0">
                <a:solidFill>
                  <a:srgbClr val="58575A"/>
                </a:solidFill>
                <a:latin typeface="Nunito" pitchFamily="2" charset="77"/>
              </a:rPr>
              <a:t>Text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1176253-B2F6-F961-72D7-4F63C1D77EDE}"/>
              </a:ext>
            </a:extLst>
          </p:cNvPr>
          <p:cNvSpPr/>
          <p:nvPr/>
        </p:nvSpPr>
        <p:spPr>
          <a:xfrm>
            <a:off x="1451646" y="816237"/>
            <a:ext cx="9648000" cy="72000"/>
          </a:xfrm>
          <a:prstGeom prst="rect">
            <a:avLst/>
          </a:prstGeom>
          <a:solidFill>
            <a:srgbClr val="58575A"/>
          </a:solidFill>
          <a:ln>
            <a:solidFill>
              <a:srgbClr val="585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n>
                <a:solidFill>
                  <a:srgbClr val="54565A"/>
                </a:solidFill>
              </a:ln>
              <a:noFill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71C2D2D-DAA8-D90F-3AA8-0F69FDC24ED9}"/>
              </a:ext>
            </a:extLst>
          </p:cNvPr>
          <p:cNvSpPr txBox="1"/>
          <p:nvPr/>
        </p:nvSpPr>
        <p:spPr>
          <a:xfrm>
            <a:off x="1451646" y="83195"/>
            <a:ext cx="9648000" cy="646331"/>
          </a:xfrm>
          <a:prstGeom prst="rect">
            <a:avLst/>
          </a:prstGeom>
          <a:noFill/>
        </p:spPr>
        <p:txBody>
          <a:bodyPr wrap="square" lIns="90000" rtlCol="0" anchor="b" anchorCtr="0">
            <a:spAutoFit/>
          </a:bodyPr>
          <a:lstStyle/>
          <a:p>
            <a:r>
              <a:rPr lang="it-IT" sz="3600" b="1" i="0" dirty="0">
                <a:solidFill>
                  <a:srgbClr val="58575A"/>
                </a:solidFill>
                <a:latin typeface="Montserrat" pitchFamily="2" charset="77"/>
              </a:rPr>
              <a:t>Title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1532F07C-3608-D537-261B-9DC1D31A4627}"/>
              </a:ext>
            </a:extLst>
          </p:cNvPr>
          <p:cNvSpPr txBox="1">
            <a:spLocks/>
          </p:cNvSpPr>
          <p:nvPr/>
        </p:nvSpPr>
        <p:spPr>
          <a:xfrm>
            <a:off x="11115413" y="6548636"/>
            <a:ext cx="1076585" cy="3015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0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A8C37D-BC29-4A6F-BF38-611A266CCB84}" type="slidenum">
              <a:rPr lang="it-IT" smtClean="0"/>
              <a:pPr algn="ctr"/>
              <a:t>3</a:t>
            </a:fld>
            <a:endParaRPr lang="it-IT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FA09C61-B928-1F62-1BB3-1BF5C092C6D2}"/>
              </a:ext>
            </a:extLst>
          </p:cNvPr>
          <p:cNvSpPr txBox="1"/>
          <p:nvPr/>
        </p:nvSpPr>
        <p:spPr>
          <a:xfrm>
            <a:off x="1451647" y="6584793"/>
            <a:ext cx="9647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58575A"/>
                </a:solidFill>
                <a:latin typeface="Montserrat" pitchFamily="2" charset="77"/>
              </a:rPr>
              <a:t>Title of the work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F83D6BB-E3B8-0A2E-7D86-4BC2F4D94AAF}"/>
              </a:ext>
            </a:extLst>
          </p:cNvPr>
          <p:cNvSpPr/>
          <p:nvPr/>
        </p:nvSpPr>
        <p:spPr>
          <a:xfrm>
            <a:off x="1451646" y="6512636"/>
            <a:ext cx="9648000" cy="36000"/>
          </a:xfrm>
          <a:prstGeom prst="rect">
            <a:avLst/>
          </a:prstGeom>
          <a:solidFill>
            <a:srgbClr val="58575A"/>
          </a:solidFill>
          <a:ln>
            <a:solidFill>
              <a:srgbClr val="5857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n>
                <a:solidFill>
                  <a:srgbClr val="54565A"/>
                </a:solidFill>
              </a:ln>
              <a:noFill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2C72971-29C1-9144-DC37-A0C92FCA2FB2}"/>
              </a:ext>
            </a:extLst>
          </p:cNvPr>
          <p:cNvSpPr txBox="1"/>
          <p:nvPr/>
        </p:nvSpPr>
        <p:spPr>
          <a:xfrm>
            <a:off x="74433" y="2032859"/>
            <a:ext cx="913746" cy="436273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b="1" u="sng" dirty="0">
                <a:latin typeface="Nunito" pitchFamily="2" charset="77"/>
              </a:rPr>
              <a:t>Spazio</a:t>
            </a:r>
          </a:p>
          <a:p>
            <a:pPr algn="ctr">
              <a:lnSpc>
                <a:spcPct val="150000"/>
              </a:lnSpc>
            </a:pPr>
            <a:r>
              <a:rPr lang="it-IT" b="1" u="sng" dirty="0">
                <a:latin typeface="Nunito" pitchFamily="2" charset="77"/>
              </a:rPr>
              <a:t>Loghi</a:t>
            </a:r>
          </a:p>
          <a:p>
            <a:pPr algn="ctr"/>
            <a:endParaRPr lang="it-IT" b="1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it-IT" sz="1200" b="1" u="sng" dirty="0">
                <a:latin typeface="Nunito" pitchFamily="2" charset="77"/>
              </a:rPr>
              <a:t>Rispettare</a:t>
            </a:r>
            <a:r>
              <a:rPr lang="it-IT" b="1" u="sng" dirty="0">
                <a:latin typeface="Nunito" pitchFamily="2" charset="77"/>
              </a:rPr>
              <a:t> </a:t>
            </a:r>
            <a:r>
              <a:rPr lang="it-IT" sz="1200" b="1" u="sng" dirty="0">
                <a:latin typeface="Nunito" pitchFamily="2" charset="77"/>
              </a:rPr>
              <a:t>larghezza </a:t>
            </a:r>
          </a:p>
          <a:p>
            <a:pPr algn="ctr">
              <a:lnSpc>
                <a:spcPct val="150000"/>
              </a:lnSpc>
            </a:pPr>
            <a:r>
              <a:rPr lang="it-IT" sz="1200" b="1" u="sng" dirty="0">
                <a:latin typeface="Nunito" pitchFamily="2" charset="77"/>
              </a:rPr>
              <a:t>loghi</a:t>
            </a:r>
          </a:p>
          <a:p>
            <a:pPr algn="ctr">
              <a:lnSpc>
                <a:spcPct val="150000"/>
              </a:lnSpc>
            </a:pPr>
            <a:r>
              <a:rPr lang="it-IT" sz="1200" b="1" u="sng" dirty="0">
                <a:latin typeface="Nunito" pitchFamily="2" charset="77"/>
              </a:rPr>
              <a:t>UniTO</a:t>
            </a:r>
          </a:p>
          <a:p>
            <a:pPr algn="ctr">
              <a:lnSpc>
                <a:spcPct val="150000"/>
              </a:lnSpc>
            </a:pPr>
            <a:r>
              <a:rPr lang="it-IT" sz="1200" b="1" u="sng" dirty="0">
                <a:latin typeface="Nunito" pitchFamily="2" charset="77"/>
              </a:rPr>
              <a:t>AISSA</a:t>
            </a: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  <a:p>
            <a:pPr algn="ctr">
              <a:lnSpc>
                <a:spcPct val="150000"/>
              </a:lnSpc>
            </a:pPr>
            <a:endParaRPr lang="it-IT" sz="1200" b="1" u="sng" dirty="0">
              <a:latin typeface="Nunit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77825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B2DE6-87BF-F473-0779-CB905DBCC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2F48F91-8C28-1BEC-E318-0AB4147AC182}"/>
              </a:ext>
            </a:extLst>
          </p:cNvPr>
          <p:cNvSpPr txBox="1"/>
          <p:nvPr/>
        </p:nvSpPr>
        <p:spPr>
          <a:xfrm>
            <a:off x="0" y="343350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i="0" dirty="0">
                <a:solidFill>
                  <a:srgbClr val="EA092A"/>
                </a:solidFill>
                <a:latin typeface="Montserrat" pitchFamily="2" charset="77"/>
              </a:rPr>
              <a:t>Thank you for your attention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F041839-6DD3-B0F8-0953-C208C6BC7467}"/>
              </a:ext>
            </a:extLst>
          </p:cNvPr>
          <p:cNvSpPr txBox="1"/>
          <p:nvPr/>
        </p:nvSpPr>
        <p:spPr>
          <a:xfrm>
            <a:off x="0" y="5648604"/>
            <a:ext cx="12192000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rtlCol="0">
            <a:spAutoFit/>
          </a:bodyPr>
          <a:lstStyle/>
          <a:p>
            <a:pPr algn="ctr"/>
            <a:r>
              <a:rPr lang="it-IT" sz="2600" b="1" dirty="0">
                <a:latin typeface="Nunito" pitchFamily="2" charset="77"/>
              </a:rPr>
              <a:t>Spazio Loghi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68500D-008F-2455-AB35-0581B7F2CFA9}"/>
              </a:ext>
            </a:extLst>
          </p:cNvPr>
          <p:cNvSpPr txBox="1"/>
          <p:nvPr/>
        </p:nvSpPr>
        <p:spPr>
          <a:xfrm>
            <a:off x="0" y="1093055"/>
            <a:ext cx="12192000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it-IT" sz="1900" b="1" i="0" dirty="0">
                <a:solidFill>
                  <a:srgbClr val="58575A"/>
                </a:solidFill>
                <a:latin typeface="Montserrat" pitchFamily="2" charset="77"/>
              </a:rPr>
              <a:t>VII Convegno AISSA#under40</a:t>
            </a:r>
          </a:p>
          <a:p>
            <a:pPr algn="ctr">
              <a:spcAft>
                <a:spcPts val="600"/>
              </a:spcAft>
            </a:pPr>
            <a:r>
              <a:rPr lang="it-IT" sz="1500" b="0" i="0" dirty="0">
                <a:solidFill>
                  <a:srgbClr val="58575A"/>
                </a:solidFill>
                <a:latin typeface="Montserrat" pitchFamily="2" charset="77"/>
              </a:rPr>
              <a:t>Torino, 8-9 Luglio 2026</a:t>
            </a:r>
          </a:p>
          <a:p>
            <a:pPr algn="ctr">
              <a:spcAft>
                <a:spcPts val="100"/>
              </a:spcAft>
            </a:pPr>
            <a:r>
              <a:rPr lang="it-IT" sz="1500" b="0" i="1" dirty="0">
                <a:solidFill>
                  <a:srgbClr val="58575A"/>
                </a:solidFill>
                <a:latin typeface="Montserrat" pitchFamily="2" charset="77"/>
              </a:rPr>
              <a:t>Presente e futuro delle scienze agrarie, forestali e alimentari: </a:t>
            </a:r>
          </a:p>
          <a:p>
            <a:pPr algn="ctr"/>
            <a:r>
              <a:rPr lang="it-IT" sz="1500" b="0" i="1" dirty="0">
                <a:solidFill>
                  <a:srgbClr val="58575A"/>
                </a:solidFill>
                <a:latin typeface="Montserrat" pitchFamily="2" charset="77"/>
              </a:rPr>
              <a:t>sfide e prospettive per le nuove generazioni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F89EEBCF-33E9-B805-F5EB-4F745F4D2DD9}"/>
              </a:ext>
            </a:extLst>
          </p:cNvPr>
          <p:cNvGrpSpPr>
            <a:grpSpLocks noChangeAspect="1"/>
          </p:cNvGrpSpPr>
          <p:nvPr/>
        </p:nvGrpSpPr>
        <p:grpSpPr>
          <a:xfrm>
            <a:off x="3303916" y="142228"/>
            <a:ext cx="5584168" cy="864000"/>
            <a:chOff x="2237619" y="152261"/>
            <a:chExt cx="5816841" cy="900000"/>
          </a:xfrm>
        </p:grpSpPr>
        <p:pic>
          <p:nvPicPr>
            <p:cNvPr id="5" name="Immagine 4" descr="Immagine che contiene testo, biglietto da visita, schermata, Carattere&#10;&#10;Il contenuto generato dall'IA potrebbe non essere corretto.">
              <a:extLst>
                <a:ext uri="{FF2B5EF4-FFF2-40B4-BE49-F238E27FC236}">
                  <a16:creationId xmlns:a16="http://schemas.microsoft.com/office/drawing/2014/main" id="{68D716BB-0E60-D004-C6BF-A3C2885050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6" t="17463" r="3805" b="15509"/>
            <a:stretch>
              <a:fillRect/>
            </a:stretch>
          </p:blipFill>
          <p:spPr>
            <a:xfrm>
              <a:off x="2237619" y="152261"/>
              <a:ext cx="4012105" cy="90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9E901BF2-5252-91CB-0630-88529BED95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2672" t="25965" r="1699" b="20991"/>
            <a:stretch>
              <a:fillRect/>
            </a:stretch>
          </p:blipFill>
          <p:spPr>
            <a:xfrm>
              <a:off x="6493107" y="152261"/>
              <a:ext cx="1561353" cy="612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740902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173</Words>
  <Application>Microsoft Macintosh PowerPoint</Application>
  <PresentationFormat>Widescreen</PresentationFormat>
  <Paragraphs>46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Montserrat</vt:lpstr>
      <vt:lpstr>Nunito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Rev. #1</dc:creator>
  <cp:lastModifiedBy>Rev. #1</cp:lastModifiedBy>
  <cp:revision>10</cp:revision>
  <dcterms:created xsi:type="dcterms:W3CDTF">2025-12-11T14:40:52Z</dcterms:created>
  <dcterms:modified xsi:type="dcterms:W3CDTF">2026-04-07T09:19:48Z</dcterms:modified>
</cp:coreProperties>
</file>